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3"/>
  </p:notesMasterIdLst>
  <p:sldIdLst>
    <p:sldId id="288" r:id="rId2"/>
    <p:sldId id="287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80" r:id="rId11"/>
    <p:sldId id="281" r:id="rId12"/>
    <p:sldId id="282" r:id="rId13"/>
    <p:sldId id="283" r:id="rId14"/>
    <p:sldId id="273" r:id="rId15"/>
    <p:sldId id="274" r:id="rId16"/>
    <p:sldId id="275" r:id="rId17"/>
    <p:sldId id="264" r:id="rId18"/>
    <p:sldId id="284" r:id="rId19"/>
    <p:sldId id="285" r:id="rId20"/>
    <p:sldId id="266" r:id="rId21"/>
    <p:sldId id="269" r:id="rId22"/>
    <p:sldId id="270" r:id="rId23"/>
    <p:sldId id="271" r:id="rId24"/>
    <p:sldId id="272" r:id="rId25"/>
    <p:sldId id="276" r:id="rId26"/>
    <p:sldId id="277" r:id="rId27"/>
    <p:sldId id="278" r:id="rId28"/>
    <p:sldId id="279" r:id="rId29"/>
    <p:sldId id="267" r:id="rId30"/>
    <p:sldId id="265" r:id="rId31"/>
    <p:sldId id="26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59C6C1-D410-4BD8-88C8-122340D5C203}" v="1" dt="2024-10-04T17:27:5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3" autoAdjust="0"/>
    <p:restoredTop sz="91098" autoAdjust="0"/>
  </p:normalViewPr>
  <p:slideViewPr>
    <p:cSldViewPr snapToGrid="0">
      <p:cViewPr varScale="1">
        <p:scale>
          <a:sx n="101" d="100"/>
          <a:sy n="101" d="100"/>
        </p:scale>
        <p:origin x="648" y="96"/>
      </p:cViewPr>
      <p:guideLst/>
    </p:cSldViewPr>
  </p:slideViewPr>
  <p:outlineViewPr>
    <p:cViewPr>
      <p:scale>
        <a:sx n="33" d="100"/>
        <a:sy n="33" d="100"/>
      </p:scale>
      <p:origin x="0" y="-867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Judd" userId="a7ccf22934a4c904" providerId="LiveId" clId="{F259C6C1-D410-4BD8-88C8-122340D5C203}"/>
    <pc:docChg chg="custSel delSld modSld modMainMaster">
      <pc:chgData name="Steven Judd" userId="a7ccf22934a4c904" providerId="LiveId" clId="{F259C6C1-D410-4BD8-88C8-122340D5C203}" dt="2024-10-17T17:13:57.186" v="60" actId="2696"/>
      <pc:docMkLst>
        <pc:docMk/>
      </pc:docMkLst>
      <pc:sldChg chg="del mod modShow">
        <pc:chgData name="Steven Judd" userId="a7ccf22934a4c904" providerId="LiveId" clId="{F259C6C1-D410-4BD8-88C8-122340D5C203}" dt="2024-10-17T17:13:39.281" v="59" actId="2696"/>
        <pc:sldMkLst>
          <pc:docMk/>
          <pc:sldMk cId="158319760" sldId="289"/>
        </pc:sldMkLst>
      </pc:sldChg>
      <pc:sldChg chg="del mod modShow">
        <pc:chgData name="Steven Judd" userId="a7ccf22934a4c904" providerId="LiveId" clId="{F259C6C1-D410-4BD8-88C8-122340D5C203}" dt="2024-10-17T17:13:57.186" v="60" actId="2696"/>
        <pc:sldMkLst>
          <pc:docMk/>
          <pc:sldMk cId="194438742" sldId="290"/>
        </pc:sldMkLst>
      </pc:sldChg>
      <pc:sldMasterChg chg="delSp modSp mod delSldLayout">
        <pc:chgData name="Steven Judd" userId="a7ccf22934a4c904" providerId="LiveId" clId="{F259C6C1-D410-4BD8-88C8-122340D5C203}" dt="2024-10-17T17:13:57.186" v="60" actId="2696"/>
        <pc:sldMasterMkLst>
          <pc:docMk/>
          <pc:sldMasterMk cId="4155480027" sldId="2147483714"/>
        </pc:sldMasterMkLst>
        <pc:spChg chg="mod">
          <ac:chgData name="Steven Judd" userId="a7ccf22934a4c904" providerId="LiveId" clId="{F259C6C1-D410-4BD8-88C8-122340D5C203}" dt="2024-10-04T17:27:00.403" v="43" actId="20577"/>
          <ac:spMkLst>
            <pc:docMk/>
            <pc:sldMasterMk cId="4155480027" sldId="2147483714"/>
            <ac:spMk id="11" creationId="{F883F519-DD47-45B5-682D-0F2729787E96}"/>
          </ac:spMkLst>
        </pc:spChg>
        <pc:spChg chg="mod">
          <ac:chgData name="Steven Judd" userId="a7ccf22934a4c904" providerId="LiveId" clId="{F259C6C1-D410-4BD8-88C8-122340D5C203}" dt="2024-10-04T17:27:31.432" v="56" actId="20577"/>
          <ac:spMkLst>
            <pc:docMk/>
            <pc:sldMasterMk cId="4155480027" sldId="2147483714"/>
            <ac:spMk id="12" creationId="{B33115B4-FEC0-5778-AF30-8FC61E2772B2}"/>
          </ac:spMkLst>
        </pc:spChg>
        <pc:picChg chg="del">
          <ac:chgData name="Steven Judd" userId="a7ccf22934a4c904" providerId="LiveId" clId="{F259C6C1-D410-4BD8-88C8-122340D5C203}" dt="2024-10-04T17:27:57.562" v="57" actId="478"/>
          <ac:picMkLst>
            <pc:docMk/>
            <pc:sldMasterMk cId="4155480027" sldId="2147483714"/>
            <ac:picMk id="8" creationId="{3A55B25A-E077-5F94-49C3-F2F776ED0F20}"/>
          </ac:picMkLst>
        </pc:picChg>
        <pc:picChg chg="del">
          <ac:chgData name="Steven Judd" userId="a7ccf22934a4c904" providerId="LiveId" clId="{F259C6C1-D410-4BD8-88C8-122340D5C203}" dt="2024-10-05T13:09:22.507" v="58" actId="478"/>
          <ac:picMkLst>
            <pc:docMk/>
            <pc:sldMasterMk cId="4155480027" sldId="2147483714"/>
            <ac:picMk id="9" creationId="{E29A88AA-35AE-3FA5-11F9-8A367E6446A7}"/>
          </ac:picMkLst>
        </pc:picChg>
        <pc:sldLayoutChg chg="del">
          <pc:chgData name="Steven Judd" userId="a7ccf22934a4c904" providerId="LiveId" clId="{F259C6C1-D410-4BD8-88C8-122340D5C203}" dt="2024-10-17T17:13:39.281" v="59" actId="2696"/>
          <pc:sldLayoutMkLst>
            <pc:docMk/>
            <pc:sldMasterMk cId="4155480027" sldId="2147483714"/>
            <pc:sldLayoutMk cId="2850968971" sldId="2147483727"/>
          </pc:sldLayoutMkLst>
        </pc:sldLayoutChg>
        <pc:sldLayoutChg chg="del">
          <pc:chgData name="Steven Judd" userId="a7ccf22934a4c904" providerId="LiveId" clId="{F259C6C1-D410-4BD8-88C8-122340D5C203}" dt="2024-10-17T17:13:57.186" v="60" actId="2696"/>
          <pc:sldLayoutMkLst>
            <pc:docMk/>
            <pc:sldMasterMk cId="4155480027" sldId="2147483714"/>
            <pc:sldLayoutMk cId="537899458" sldId="214748372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AA042-1AF9-4325-BD30-1F8954C9E873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4A2B1-3C2D-4314-AE37-CE12EB9A2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0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scripting/use-powershell-to-report-and-set-monitor-brightnes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api/system.management.automation.psmoduleautoloadingpreference?view=powershellsdk-7.4.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powershell/module/microsoft.powershell.core/about/about_preference_variables?view=powershell-7.4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trends?tags=powershell%2Cbash%2Czsh&amp;s=0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witter.com/itsfoss2/status/1749810077970932042?t=Wc-z1LDUgs11SOmXDhjkiw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clever people know you could use "? name -match '^(?!status).*error' to have regex match filenames that have error in them but don't start with status.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43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macOS uses Apple’s unified logging system</a:t>
            </a:r>
          </a:p>
          <a:p>
            <a:r>
              <a:rPr lang="en-US" dirty="0"/>
              <a:t>Windows uses the Event Log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27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#compare the outputs:</a:t>
            </a:r>
          </a:p>
          <a:p>
            <a:r>
              <a:rPr lang="en-US" dirty="0"/>
              <a:t># Get-</a:t>
            </a:r>
            <a:r>
              <a:rPr lang="en-US" dirty="0" err="1"/>
              <a:t>WmiObject</a:t>
            </a:r>
            <a:r>
              <a:rPr lang="en-US" dirty="0"/>
              <a:t> -Namespace root/</a:t>
            </a:r>
            <a:r>
              <a:rPr lang="en-US" dirty="0" err="1"/>
              <a:t>wmi</a:t>
            </a:r>
            <a:r>
              <a:rPr lang="en-US" dirty="0"/>
              <a:t> -class </a:t>
            </a:r>
            <a:r>
              <a:rPr lang="en-US" dirty="0" err="1"/>
              <a:t>WmiMonitorBrightnessMethods</a:t>
            </a:r>
            <a:r>
              <a:rPr lang="en-US" dirty="0"/>
              <a:t> | Get-Member</a:t>
            </a:r>
          </a:p>
          <a:p>
            <a:r>
              <a:rPr lang="en-US" dirty="0"/>
              <a:t># Get-</a:t>
            </a:r>
            <a:r>
              <a:rPr lang="en-US" dirty="0" err="1"/>
              <a:t>Ciminstance</a:t>
            </a:r>
            <a:r>
              <a:rPr lang="en-US" dirty="0"/>
              <a:t> -Namespace root/WMI -</a:t>
            </a:r>
            <a:r>
              <a:rPr lang="en-US" dirty="0" err="1"/>
              <a:t>ClassName</a:t>
            </a:r>
            <a:r>
              <a:rPr lang="en-US" dirty="0"/>
              <a:t> </a:t>
            </a:r>
            <a:r>
              <a:rPr lang="en-US" dirty="0" err="1"/>
              <a:t>WmiMonitorBrightness</a:t>
            </a:r>
            <a:r>
              <a:rPr lang="en-US" dirty="0"/>
              <a:t> | Get-Member</a:t>
            </a:r>
          </a:p>
          <a:p>
            <a:r>
              <a:rPr lang="en-US" dirty="0">
                <a:hlinkClick r:id="rId3"/>
              </a:rPr>
              <a:t>Use PowerShell to Report and Set Monitor Brightness - Scripting Blog [archived] (microsoft.com)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 a video example of the WMI commands</a:t>
            </a:r>
            <a:r>
              <a:rPr lang="en-US" baseline="0" dirty="0"/>
              <a:t> and how they are different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3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hlinkClick r:id="rId3"/>
              </a:rPr>
              <a:t>PSModuleAutoLoadingPreference</a:t>
            </a:r>
            <a:r>
              <a:rPr lang="en-US" dirty="0">
                <a:hlinkClick r:id="rId3"/>
              </a:rPr>
              <a:t> Enum (</a:t>
            </a:r>
            <a:r>
              <a:rPr lang="en-US" dirty="0" err="1">
                <a:hlinkClick r:id="rId3"/>
              </a:rPr>
              <a:t>System.Management.Automation</a:t>
            </a:r>
            <a:r>
              <a:rPr lang="en-US" dirty="0">
                <a:hlinkClick r:id="rId3"/>
              </a:rPr>
              <a:t>) | Microsoft Learn</a:t>
            </a:r>
            <a:endParaRPr lang="en-US" dirty="0"/>
          </a:p>
          <a:p>
            <a:r>
              <a:rPr lang="en-US" dirty="0">
                <a:hlinkClick r:id="rId4"/>
              </a:rPr>
              <a:t>about Preference Variables - PowerShell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0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Stack Overflow Trends</a:t>
            </a:r>
            <a:r>
              <a:rPr lang="en-US" dirty="0"/>
              <a:t> Bash vs PowerShell vs </a:t>
            </a:r>
            <a:r>
              <a:rPr lang="en-US" dirty="0" err="1"/>
              <a:t>Zsh</a:t>
            </a:r>
            <a:endParaRPr lang="en-US" dirty="0"/>
          </a:p>
          <a:p>
            <a:r>
              <a:rPr lang="en-US" dirty="0">
                <a:hlinkClick r:id="rId4"/>
              </a:rPr>
              <a:t>It's FOSS on X: "Linux only!!! 🐧 ❤️ Would you ever go for Windows after trying Linux? #linux https://t.co/FosN5uqDJl" / X (twitter.com)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6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 ls -n "What information is listed“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scroll down to file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more commands</a:t>
            </a:r>
            <a:r>
              <a:rPr lang="en-US" baseline="0" dirty="0"/>
              <a:t> that don’t have PowerShell equivalents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8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rectangles disappear </a:t>
            </a:r>
          </a:p>
          <a:p>
            <a:endParaRPr lang="en-US" dirty="0"/>
          </a:p>
          <a:p>
            <a:r>
              <a:rPr lang="en-US" dirty="0"/>
              <a:t>Consider replacing with individual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0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B3DF-D6E6-E130-CAC8-BF143E531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AFC54-8A1B-FA6B-1C55-60FC2D3C42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94806-3EE1-C4DD-3168-275FCDAF5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rectangles disappear </a:t>
            </a:r>
          </a:p>
          <a:p>
            <a:endParaRPr lang="en-US" dirty="0"/>
          </a:p>
          <a:p>
            <a:r>
              <a:rPr lang="en-US" dirty="0"/>
              <a:t>Consider replacing with individual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4025-7967-BED1-D835-6D36BABF0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16485-E937-C8B1-66FD-1523FAF2E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C4ABD-8153-E016-EF96-D54919BB0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F11F4-02B9-9BAD-78BA-0179CDB26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rectangles disappear </a:t>
            </a:r>
          </a:p>
          <a:p>
            <a:endParaRPr lang="en-US" dirty="0"/>
          </a:p>
          <a:p>
            <a:r>
              <a:rPr lang="en-US" dirty="0"/>
              <a:t>Consider replacing with individual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524AC-19E5-930A-9128-5D449644E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6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C3BFF-78A1-D222-0E3D-A91ABF0C5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428F03-A907-E433-DB78-9089CCC55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32801-2F08-552A-AAFF-E8E8501A4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rectangles disappear </a:t>
            </a:r>
          </a:p>
          <a:p>
            <a:endParaRPr lang="en-US" dirty="0"/>
          </a:p>
          <a:p>
            <a:r>
              <a:rPr lang="en-US" dirty="0"/>
              <a:t>Consider replacing with individual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D3BE-538C-83A1-C4D1-419DB2C420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8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EA17-68D7-8959-35FF-208DD5312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14AED-CF9D-A3BC-575F-6E392F6C0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477AD-F9F7-DBD6-D894-0B17071263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rectangles disappear </a:t>
            </a:r>
          </a:p>
          <a:p>
            <a:endParaRPr lang="en-US" dirty="0"/>
          </a:p>
          <a:p>
            <a:r>
              <a:rPr lang="en-US" dirty="0"/>
              <a:t>Consider replacing with individual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2F80A-942C-3A69-DBB2-EFAC872E2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14A2B1-3C2D-4314-AE37-CE12EB9A26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BDC93A4-7DD6-4707-81BD-A86E088EB6AC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64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8FF44-506F-4CC5-BB06-FF92E7A8D2BB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5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87FD-7FAD-4A5A-AEBF-F6AA02A03CC3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99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125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24528"/>
          </a:xfrm>
        </p:spPr>
        <p:txBody>
          <a:bodyPr/>
          <a:lstStyle>
            <a:lvl1pPr marL="182880" indent="-182880">
              <a:buFont typeface="Arial" panose="020B0604020202020204" pitchFamily="34" charset="0"/>
              <a:buChar char="•"/>
              <a:defRPr sz="2800"/>
            </a:lvl1pPr>
            <a:lvl2pPr marL="365760">
              <a:defRPr sz="2400"/>
            </a:lvl2pPr>
            <a:lvl3pPr marL="548640">
              <a:defRPr sz="2000"/>
            </a:lvl3pPr>
            <a:lvl4pPr marL="731520">
              <a:defRPr sz="2000"/>
            </a:lvl4pPr>
            <a:lvl5pPr marL="91440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BAE1-0B43-4A23-BC8A-277A0ED2317D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E5A0-A7D3-4272-A515-725A1E8510B5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60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F92-CE57-4D08-A159-48CCD35352A3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1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DE1C3-FC48-43C3-8C22-14E0CE24E1CA}" type="datetime1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DB3A5-2954-4997-A446-2C3F1E47BB25}" type="datetime1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7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88CC0-9061-4CCD-A380-D93E9F62C309}" type="datetime1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2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F02A-A1BE-49FA-81C6-0FE549C36C0F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0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E36F-94F7-4DF0-BADB-7E215646EDD8}" type="datetime1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8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AEA6B9A-9B99-4E91-833E-4301F26EACCE}" type="datetime1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03D125-1FAC-4941-A41B-EF1A7F650B1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83F519-DD47-45B5-682D-0F2729787E96}"/>
              </a:ext>
            </a:extLst>
          </p:cNvPr>
          <p:cNvSpPr txBox="1"/>
          <p:nvPr userDrawn="1"/>
        </p:nvSpPr>
        <p:spPr>
          <a:xfrm>
            <a:off x="215618" y="109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Grotesk" pitchFamily="2" charset="0"/>
                <a:cs typeface="Space Grotesk" pitchFamily="2" charset="0"/>
              </a:rPr>
              <a:t>PowerShell Saturday RTPSUG 2024</a:t>
            </a:r>
            <a:endParaRPr lang="en-US" sz="1400" b="1" kern="1200" dirty="0">
              <a:gradFill flip="none" rotWithShape="1"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  <a:tileRect/>
              </a:gradFill>
              <a:latin typeface="Space Grotesk" pitchFamily="2" charset="0"/>
              <a:ea typeface="+mn-ea"/>
              <a:cs typeface="Space Grotesk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3115B4-FEC0-5778-AF30-8FC61E2772B2}"/>
              </a:ext>
            </a:extLst>
          </p:cNvPr>
          <p:cNvSpPr txBox="1"/>
          <p:nvPr userDrawn="1"/>
        </p:nvSpPr>
        <p:spPr>
          <a:xfrm>
            <a:off x="10328192" y="6356639"/>
            <a:ext cx="1991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pace Grotesk" pitchFamily="2" charset="0"/>
                <a:cs typeface="Space Grotesk" pitchFamily="2" charset="0"/>
              </a:rPr>
              <a:t>Oct 6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415548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shellgallery.com/packages/Irregular/0.7.8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microsoft.powershell.core/about/about_logging_non-windows?view=powershell-7.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shell/scripting/learn/remoting/ssh-remoting-in-powershell?view=powershell-7.4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hortcutyour.lif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evenjudd.com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linkedin.com/in/stevenjud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rtcutyour.life/" TargetMode="External"/><Relationship Id="rId5" Type="http://schemas.openxmlformats.org/officeDocument/2006/relationships/hyperlink" Target="https://blog.stevenjudd.com/My-Content-List" TargetMode="External"/><Relationship Id="rId4" Type="http://schemas.openxmlformats.org/officeDocument/2006/relationships/hyperlink" Target="https://github.com/stevenjud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en-us/powershell/scripting/install/installing-powershell-on-linux?view=powershell-7.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trends?tags=powershell%2Cbash%2Czsh&amp;s=0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shell/module/microsoft.powershell.core/about/about_powershell_config?view=powershell-7.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73641AE-B080-7FF6-1C78-E41F6FD55660}"/>
              </a:ext>
            </a:extLst>
          </p:cNvPr>
          <p:cNvSpPr txBox="1"/>
          <p:nvPr/>
        </p:nvSpPr>
        <p:spPr>
          <a:xfrm>
            <a:off x="196646" y="999323"/>
            <a:ext cx="117987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835400" algn="l"/>
              </a:tabLst>
            </a:pPr>
            <a:r>
              <a:rPr lang="en-US" sz="8000" b="1" dirty="0">
                <a:latin typeface="Play" panose="00000500000000000000"/>
              </a:rPr>
              <a:t>Using PowerShell </a:t>
            </a:r>
            <a:r>
              <a:rPr lang="en-US" sz="8000" b="1" dirty="0">
                <a:latin typeface="Play" panose="00000500000000000000"/>
                <a:cs typeface="Space Grotesk" pitchFamily="2" charset="0"/>
              </a:rPr>
              <a:t>to be a Linux Administrator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56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b="1" spc="400" dirty="0">
                <a:solidFill>
                  <a:schemeClr val="accent2"/>
                </a:solidFill>
                <a:latin typeface="Play" panose="00000500000000000000" pitchFamily="2" charset="0"/>
                <a:cs typeface="Space Grotesk" pitchFamily="2" charset="0"/>
              </a:rPr>
              <a:t>Steven Judd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@stevenjudd</a:t>
            </a:r>
          </a:p>
        </p:txBody>
      </p: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DA557-8832-0379-DB95-8FA90E66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2DF5-3CA9-0A79-3B38-AE912325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PowerShell </a:t>
            </a:r>
            <a:r>
              <a:rPr lang="en-US" b="1" dirty="0"/>
              <a:t>will</a:t>
            </a:r>
            <a:r>
              <a:rPr lang="en-US" dirty="0"/>
              <a:t>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AAA1A-C1A6-C3D2-A057-6268C42B2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AF332F-DF80-D932-F12C-CDCA1220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268504"/>
              </p:ext>
            </p:extLst>
          </p:nvPr>
        </p:nvGraphicFramePr>
        <p:xfrm>
          <a:off x="838200" y="1825626"/>
          <a:ext cx="10515600" cy="174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307050626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11077065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4273989622"/>
                    </a:ext>
                  </a:extLst>
                </a:gridCol>
              </a:tblGrid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13279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</a:t>
                      </a:r>
                      <a:r>
                        <a:rPr lang="en-US" sz="2800" dirty="0" err="1"/>
                        <a:t>ChildItem</a:t>
                      </a:r>
                      <a:r>
                        <a:rPr lang="en-US" sz="2800" dirty="0"/>
                        <a:t> (</a:t>
                      </a:r>
                      <a:r>
                        <a:rPr lang="en-US" sz="2800" dirty="0" err="1"/>
                        <a:t>dir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gci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89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8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297B-F925-3AC4-849D-00379AB2C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94ED-CABD-77CC-24A2-AB417A0A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PowerShell </a:t>
            </a:r>
            <a:r>
              <a:rPr lang="en-US" b="1" dirty="0"/>
              <a:t>will</a:t>
            </a:r>
            <a:r>
              <a:rPr lang="en-US" dirty="0"/>
              <a:t>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ABD1-72B3-1814-0177-776CF549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7F5F88-2690-443D-FF61-7D330A616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229394"/>
              </p:ext>
            </p:extLst>
          </p:nvPr>
        </p:nvGraphicFramePr>
        <p:xfrm>
          <a:off x="838200" y="1825626"/>
          <a:ext cx="10515600" cy="2610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307050626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11077065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4273989622"/>
                    </a:ext>
                  </a:extLst>
                </a:gridCol>
              </a:tblGrid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13279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</a:t>
                      </a:r>
                      <a:r>
                        <a:rPr lang="en-US" sz="2800" dirty="0" err="1"/>
                        <a:t>ChildItem</a:t>
                      </a:r>
                      <a:r>
                        <a:rPr lang="en-US" sz="2800" dirty="0"/>
                        <a:t> (</a:t>
                      </a:r>
                      <a:r>
                        <a:rPr lang="en-US" sz="2800" dirty="0" err="1"/>
                        <a:t>dir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gci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89030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Get-Process (</a:t>
                      </a:r>
                      <a:r>
                        <a:rPr lang="en-US" sz="2800" dirty="0" err="1"/>
                        <a:t>gps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09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90214-4B6A-7967-5A1F-4036F769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2874-C336-9359-86E1-0B0B1BC3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PowerShell </a:t>
            </a:r>
            <a:r>
              <a:rPr lang="en-US" b="1" dirty="0"/>
              <a:t>will</a:t>
            </a:r>
            <a:r>
              <a:rPr lang="en-US" dirty="0"/>
              <a:t>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0B7A1-265D-3609-5F88-68BC27D8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0E280B-E910-6A5F-7DE9-EA0979E67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2043"/>
              </p:ext>
            </p:extLst>
          </p:nvPr>
        </p:nvGraphicFramePr>
        <p:xfrm>
          <a:off x="838200" y="1825626"/>
          <a:ext cx="10515600" cy="3481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307050626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11077065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4273989622"/>
                    </a:ext>
                  </a:extLst>
                </a:gridCol>
              </a:tblGrid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13279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</a:t>
                      </a:r>
                      <a:r>
                        <a:rPr lang="en-US" sz="2800" dirty="0" err="1"/>
                        <a:t>ChildItem</a:t>
                      </a:r>
                      <a:r>
                        <a:rPr lang="en-US" sz="2800" dirty="0"/>
                        <a:t> (</a:t>
                      </a:r>
                      <a:r>
                        <a:rPr lang="en-US" sz="2800" dirty="0" err="1"/>
                        <a:t>dir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gci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89030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Get-Process (</a:t>
                      </a:r>
                      <a:r>
                        <a:rPr lang="en-US" sz="2800" dirty="0" err="1"/>
                        <a:t>gps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056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command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Get-Command (</a:t>
                      </a:r>
                      <a:r>
                        <a:rPr lang="en-US" sz="2800" dirty="0" err="1"/>
                        <a:t>gcm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29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65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64FC3-FEB3-407D-6D07-4112C355F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92B8-A9A5-5F7E-E7E8-D9DD4571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PowerShell </a:t>
            </a:r>
            <a:r>
              <a:rPr lang="en-US" b="1" dirty="0"/>
              <a:t>will</a:t>
            </a:r>
            <a:r>
              <a:rPr lang="en-US" dirty="0"/>
              <a:t>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0A7A-88DB-2449-E09C-52BB2967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AD45BF-5C29-6605-CFAD-F683EAAE4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05522"/>
              </p:ext>
            </p:extLst>
          </p:nvPr>
        </p:nvGraphicFramePr>
        <p:xfrm>
          <a:off x="838200" y="1825626"/>
          <a:ext cx="10515600" cy="4351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307050626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11077065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4273989622"/>
                    </a:ext>
                  </a:extLst>
                </a:gridCol>
              </a:tblGrid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13279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</a:t>
                      </a:r>
                      <a:r>
                        <a:rPr lang="en-US" sz="2800" dirty="0" err="1"/>
                        <a:t>ChildItem</a:t>
                      </a:r>
                      <a:r>
                        <a:rPr lang="en-US" sz="2800" dirty="0"/>
                        <a:t> (</a:t>
                      </a:r>
                      <a:r>
                        <a:rPr lang="en-US" sz="2800" dirty="0" err="1"/>
                        <a:t>dir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gci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489030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processes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Get-Process (</a:t>
                      </a:r>
                      <a:r>
                        <a:rPr lang="en-US" sz="2800" dirty="0" err="1"/>
                        <a:t>gps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9056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List command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which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Get-Command (</a:t>
                      </a:r>
                      <a:r>
                        <a:rPr lang="en-US" sz="2800" dirty="0" err="1"/>
                        <a:t>gcm</a:t>
                      </a:r>
                      <a:r>
                        <a:rPr lang="en-US" sz="2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29068"/>
                  </a:ext>
                </a:extLst>
              </a:tr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Search for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Get-</a:t>
                      </a:r>
                      <a:r>
                        <a:rPr lang="en-US" sz="2800" dirty="0" err="1"/>
                        <a:t>ChildItem</a:t>
                      </a:r>
                      <a:r>
                        <a:rPr lang="en-US" sz="2800" dirty="0"/>
                        <a:t> -Filter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685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23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8CE5-6F8C-5FFB-EBA1-230ED0A7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146EA-BFAC-B51F-5EC4-5C33A438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29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Especially if you have to know Linux commands anyway</a:t>
            </a:r>
          </a:p>
          <a:p>
            <a:r>
              <a:rPr lang="en-US" dirty="0"/>
              <a:t>Leverage your PowerShell knowledge</a:t>
            </a:r>
          </a:p>
          <a:p>
            <a:r>
              <a:rPr lang="en-US" dirty="0"/>
              <a:t>Readability matters</a:t>
            </a:r>
          </a:p>
          <a:p>
            <a:pPr lvl="1"/>
            <a:r>
              <a:rPr lang="en-US" dirty="0"/>
              <a:t>PowerShell is too verbose! I want to type less!</a:t>
            </a:r>
          </a:p>
          <a:p>
            <a:pPr lvl="1"/>
            <a:r>
              <a:rPr lang="en-US" dirty="0"/>
              <a:t>Which would you rather read:</a:t>
            </a:r>
          </a:p>
          <a:p>
            <a:pPr lvl="2"/>
            <a:r>
              <a:rPr lang="en-US" dirty="0"/>
              <a:t>find . -type f \( -</a:t>
            </a:r>
            <a:r>
              <a:rPr lang="en-US" dirty="0" err="1"/>
              <a:t>iname</a:t>
            </a:r>
            <a:r>
              <a:rPr lang="en-US" dirty="0"/>
              <a:t> "*error*" ! -</a:t>
            </a:r>
            <a:r>
              <a:rPr lang="en-US" dirty="0" err="1"/>
              <a:t>iname</a:t>
            </a:r>
            <a:r>
              <a:rPr lang="en-US" dirty="0"/>
              <a:t> "status*" \) -exec ls -</a:t>
            </a:r>
            <a:r>
              <a:rPr lang="en-US" dirty="0" err="1"/>
              <a:t>lS</a:t>
            </a:r>
            <a:r>
              <a:rPr lang="en-US" dirty="0"/>
              <a:t> {} + | head -n 5 | awk '{total += $5; count++} END {if (count &gt; 0) print total/count/1024/1024/1024 else print 0}’</a:t>
            </a:r>
          </a:p>
          <a:p>
            <a:pPr lvl="2"/>
            <a:r>
              <a:rPr lang="en-US" dirty="0"/>
              <a:t>if(ls | ? name -match 'error' | ? name -</a:t>
            </a:r>
            <a:r>
              <a:rPr lang="en-US" dirty="0" err="1"/>
              <a:t>notmatch</a:t>
            </a:r>
            <a:r>
              <a:rPr lang="en-US" dirty="0"/>
              <a:t> '^status' -</a:t>
            </a:r>
            <a:r>
              <a:rPr lang="en-US" dirty="0" err="1"/>
              <a:t>ov</a:t>
            </a:r>
            <a:r>
              <a:rPr lang="en-US" dirty="0"/>
              <a:t> </a:t>
            </a:r>
            <a:r>
              <a:rPr lang="en-US" dirty="0" err="1"/>
              <a:t>filelist</a:t>
            </a:r>
            <a:r>
              <a:rPr lang="en-US" dirty="0"/>
              <a:t>){$</a:t>
            </a:r>
            <a:r>
              <a:rPr lang="en-US" dirty="0" err="1"/>
              <a:t>filelist</a:t>
            </a:r>
            <a:r>
              <a:rPr lang="en-US" dirty="0"/>
              <a:t> | sort length | select -Last 5 | measure -Average size | % Average)/1gb}else{0}</a:t>
            </a:r>
          </a:p>
          <a:p>
            <a:pPr lvl="1"/>
            <a:r>
              <a:rPr lang="en-US" dirty="0"/>
              <a:t>Granted, they are both complicated</a:t>
            </a:r>
          </a:p>
          <a:p>
            <a:pPr lvl="1"/>
            <a:r>
              <a:rPr lang="en-US" dirty="0"/>
              <a:t>PowerShell readability helps future you and people other than you</a:t>
            </a:r>
          </a:p>
        </p:txBody>
      </p:sp>
    </p:spTree>
    <p:extLst>
      <p:ext uri="{BB962C8B-B14F-4D97-AF65-F5344CB8AC3E}">
        <p14:creationId xmlns:p14="http://schemas.microsoft.com/office/powerpoint/2010/main" val="161826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7A87-17E9-E633-1AB2-30E1198D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0B5A-6FEE-80C2-56EA-8F195FB69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a good defense attorney, I Object!</a:t>
            </a:r>
          </a:p>
          <a:p>
            <a:r>
              <a:rPr lang="en-US" dirty="0"/>
              <a:t>Parsing text can be hard/complicated</a:t>
            </a:r>
          </a:p>
          <a:p>
            <a:pPr lvl="1"/>
            <a:r>
              <a:rPr lang="en-US" dirty="0"/>
              <a:t>Sorry if I sed something awk word</a:t>
            </a:r>
          </a:p>
          <a:p>
            <a:r>
              <a:rPr lang="en-US" dirty="0"/>
              <a:t>Objects are easy if you can use native PowerShell cmdlets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, Get-Process, Stop-Process, Get-Content</a:t>
            </a:r>
          </a:p>
          <a:p>
            <a:pPr lvl="1"/>
            <a:r>
              <a:rPr lang="en-US" dirty="0"/>
              <a:t>Use native or PowerShell Gallery commands to output objects when possible</a:t>
            </a:r>
          </a:p>
          <a:p>
            <a:pPr lvl="2"/>
            <a:r>
              <a:rPr lang="en-US" dirty="0"/>
              <a:t>Read the code from the Gallery. Limit CLMs or RGEs.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4443-86BD-4A6B-CFCD-377C3B8D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drink, you look parsed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BFEF1-DAE6-FCD9-9F3D-76E04DA33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3100"/>
            <a:ext cx="9720073" cy="43662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are going to have to parse text</a:t>
            </a:r>
          </a:p>
          <a:p>
            <a:r>
              <a:rPr lang="en-US" dirty="0"/>
              <a:t>You are going to use commands that output text</a:t>
            </a:r>
          </a:p>
          <a:p>
            <a:r>
              <a:rPr lang="en-US" dirty="0"/>
              <a:t>You are going to want to use/manipulate this output</a:t>
            </a:r>
          </a:p>
          <a:p>
            <a:r>
              <a:rPr lang="en-US" dirty="0"/>
              <a:t>You are going to have to get comfortable with </a:t>
            </a:r>
            <a:r>
              <a:rPr lang="en-US" dirty="0" err="1"/>
              <a:t>RegEx</a:t>
            </a:r>
            <a:endParaRPr lang="en-US" dirty="0"/>
          </a:p>
          <a:p>
            <a:pPr lvl="1"/>
            <a:r>
              <a:rPr lang="en-US" dirty="0"/>
              <a:t>Which you would have to do with sed/awk anyway</a:t>
            </a:r>
          </a:p>
          <a:p>
            <a:pPr lvl="1"/>
            <a:r>
              <a:rPr lang="en-US" dirty="0"/>
              <a:t>Which you should be with grep/Select-String/-match/-replace anyway</a:t>
            </a:r>
          </a:p>
          <a:p>
            <a:pPr lvl="2"/>
            <a:r>
              <a:rPr lang="en-US" sz="2200" dirty="0"/>
              <a:t>I’m not going to stop encouraging people to learn </a:t>
            </a:r>
            <a:r>
              <a:rPr lang="en-US" sz="2200" dirty="0" err="1"/>
              <a:t>RegEx</a:t>
            </a:r>
            <a:endParaRPr lang="en-US" sz="2200" dirty="0"/>
          </a:p>
          <a:p>
            <a:pPr lvl="1"/>
            <a:r>
              <a:rPr lang="en-US" dirty="0">
                <a:hlinkClick r:id="rId2"/>
              </a:rPr>
              <a:t>https://regex101.com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https://regexr.com</a:t>
            </a:r>
            <a:r>
              <a:rPr lang="en-US" dirty="0"/>
              <a:t> (uses the .NET </a:t>
            </a:r>
            <a:r>
              <a:rPr lang="en-US" dirty="0" err="1"/>
              <a:t>RegEx</a:t>
            </a:r>
            <a:r>
              <a:rPr lang="en-US" dirty="0"/>
              <a:t> engine)</a:t>
            </a:r>
          </a:p>
          <a:p>
            <a:pPr lvl="1"/>
            <a:r>
              <a:rPr lang="en-US" dirty="0">
                <a:hlinkClick r:id="rId4"/>
              </a:rPr>
              <a:t>PowerShell Gallery | Irregular 0.7.8</a:t>
            </a:r>
            <a:endParaRPr lang="en-US" dirty="0"/>
          </a:p>
          <a:p>
            <a:pPr lvl="1"/>
            <a:r>
              <a:rPr lang="en-US" dirty="0"/>
              <a:t>ChatGPT is good at </a:t>
            </a:r>
            <a:r>
              <a:rPr lang="en-US" dirty="0" err="1"/>
              <a:t>RegEx</a:t>
            </a:r>
            <a:r>
              <a:rPr lang="en-US" dirty="0"/>
              <a:t> (even if it does hallucinate once in a while)</a:t>
            </a:r>
          </a:p>
        </p:txBody>
      </p:sp>
    </p:spTree>
    <p:extLst>
      <p:ext uri="{BB962C8B-B14F-4D97-AF65-F5344CB8AC3E}">
        <p14:creationId xmlns:p14="http://schemas.microsoft.com/office/powerpoint/2010/main" val="14793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9A0-38D8-642E-00BA-A5333B5F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Seeing is believing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AAE7-9EFA-741D-F53A-208F0481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129647" cy="4023360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Pretend the text output from Bash commands is valuable, like cash</a:t>
            </a:r>
          </a:p>
          <a:p>
            <a:pPr lvl="2"/>
            <a:r>
              <a:rPr lang="en-US" sz="2400" dirty="0"/>
              <a:t>You can parse the buck</a:t>
            </a:r>
          </a:p>
          <a:p>
            <a:pPr lvl="1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4793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EED-921C-4B82-DB1C-2A3E94D5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More You Know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75C3-93BA-C27A-BA20-DC0610000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you realize there is more to know…</a:t>
            </a:r>
          </a:p>
        </p:txBody>
      </p:sp>
    </p:spTree>
    <p:extLst>
      <p:ext uri="{BB962C8B-B14F-4D97-AF65-F5344CB8AC3E}">
        <p14:creationId xmlns:p14="http://schemas.microsoft.com/office/powerpoint/2010/main" val="96858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29A0-38D8-642E-00BA-A5333B5F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PowerShell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BAAE7-9EFA-741D-F53A-208F0481F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348722" cy="4224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Get-Permission </a:t>
            </a:r>
          </a:p>
          <a:p>
            <a:pPr lvl="1"/>
            <a:r>
              <a:rPr lang="en-US" dirty="0"/>
              <a:t>Not a real cmdlet, but you need it anyway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Any time you add something to a server you increase the attack surface</a:t>
            </a:r>
          </a:p>
          <a:p>
            <a:pPr lvl="1"/>
            <a:r>
              <a:rPr lang="en-US" dirty="0"/>
              <a:t>By the time an attacker has console access to your server, you’re already toast</a:t>
            </a:r>
          </a:p>
          <a:p>
            <a:pPr lvl="1"/>
            <a:r>
              <a:rPr lang="en-US" dirty="0"/>
              <a:t>PowerShell is a shell</a:t>
            </a:r>
          </a:p>
          <a:p>
            <a:pPr lvl="2"/>
            <a:r>
              <a:rPr lang="en-US" dirty="0"/>
              <a:t>The connection to the Linux server is SSH</a:t>
            </a:r>
          </a:p>
          <a:p>
            <a:pPr lvl="2"/>
            <a:r>
              <a:rPr lang="en-US" dirty="0"/>
              <a:t>The commands run on Linux are controlled by the OS</a:t>
            </a:r>
          </a:p>
          <a:p>
            <a:pPr lvl="1"/>
            <a:r>
              <a:rPr lang="en-US" dirty="0"/>
              <a:t>In the same way that you don’t randomly download or compile and run code on your servers, don’t randomly download and run scripts/functions/modules on your servers.</a:t>
            </a:r>
          </a:p>
        </p:txBody>
      </p:sp>
    </p:spTree>
    <p:extLst>
      <p:ext uri="{BB962C8B-B14F-4D97-AF65-F5344CB8AC3E}">
        <p14:creationId xmlns:p14="http://schemas.microsoft.com/office/powerpoint/2010/main" val="39569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7489-1F00-4B6F-A5C4-CB4DBD47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CA760-3A9E-44BE-A65E-9C05213D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Steven Judd</a:t>
            </a:r>
          </a:p>
          <a:p>
            <a:pPr lvl="1"/>
            <a:r>
              <a:rPr lang="en-US" dirty="0"/>
              <a:t>Multi-year, multi-discipline IT Pro</a:t>
            </a:r>
          </a:p>
          <a:p>
            <a:pPr lvl="1"/>
            <a:r>
              <a:rPr lang="en-US" dirty="0"/>
              <a:t>PowerShell enthusiast</a:t>
            </a:r>
          </a:p>
          <a:p>
            <a:pPr lvl="1"/>
            <a:r>
              <a:rPr lang="en-US" dirty="0"/>
              <a:t>Dad joke enthusiast</a:t>
            </a:r>
          </a:p>
          <a:p>
            <a:pPr lvl="1"/>
            <a:r>
              <a:rPr lang="en-US" dirty="0"/>
              <a:t>Fashion icon</a:t>
            </a:r>
          </a:p>
          <a:p>
            <a:pPr lvl="2"/>
            <a:r>
              <a:rPr lang="en-US" sz="1800" dirty="0"/>
              <a:t>Maybe not…</a:t>
            </a:r>
          </a:p>
        </p:txBody>
      </p:sp>
      <p:pic>
        <p:nvPicPr>
          <p:cNvPr id="9" name="Picture 8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BDB993DA-9D2B-486D-A326-087843F0B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8" t="9433" r="18114"/>
          <a:stretch/>
        </p:blipFill>
        <p:spPr>
          <a:xfrm rot="5400000">
            <a:off x="7390320" y="3223401"/>
            <a:ext cx="2557340" cy="2481640"/>
          </a:xfrm>
          <a:prstGeom prst="rect">
            <a:avLst/>
          </a:prstGeom>
        </p:spPr>
      </p:pic>
      <p:pic>
        <p:nvPicPr>
          <p:cNvPr id="5" name="Picture 4" descr="Awkward Steven">
            <a:extLst>
              <a:ext uri="{FF2B5EF4-FFF2-40B4-BE49-F238E27FC236}">
                <a16:creationId xmlns:a16="http://schemas.microsoft.com/office/drawing/2014/main" id="{0F466EBD-4003-449D-9419-3F6FAA08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78" y="3022007"/>
            <a:ext cx="1603224" cy="2888902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57F73EC-C2E3-41D2-800D-3C8E24CB2192}"/>
              </a:ext>
            </a:extLst>
          </p:cNvPr>
          <p:cNvSpPr/>
          <p:nvPr/>
        </p:nvSpPr>
        <p:spPr>
          <a:xfrm>
            <a:off x="8619490" y="2189669"/>
            <a:ext cx="1290320" cy="70104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Wut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46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3D2EA-D8B0-CFBE-9BFD-D0D9685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1B96-CEFD-B909-7EB9-DC186E4A8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logs to </a:t>
            </a:r>
            <a:r>
              <a:rPr lang="en-US" dirty="0" err="1"/>
              <a:t>systemd</a:t>
            </a:r>
            <a:r>
              <a:rPr lang="en-US" dirty="0"/>
              <a:t> journal by default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journalctl</a:t>
            </a:r>
            <a:r>
              <a:rPr lang="en-US" dirty="0"/>
              <a:t> command to view the </a:t>
            </a:r>
            <a:r>
              <a:rPr lang="en-US" dirty="0" err="1"/>
              <a:t>systemd</a:t>
            </a:r>
            <a:r>
              <a:rPr lang="en-US" dirty="0"/>
              <a:t> journal</a:t>
            </a:r>
          </a:p>
          <a:p>
            <a:r>
              <a:rPr lang="en-US" dirty="0"/>
              <a:t>Module logging</a:t>
            </a:r>
          </a:p>
          <a:p>
            <a:pPr lvl="1"/>
            <a:r>
              <a:rPr lang="en-US" dirty="0"/>
              <a:t>Record pipeline execution events</a:t>
            </a:r>
          </a:p>
          <a:p>
            <a:r>
              <a:rPr lang="en-US" dirty="0"/>
              <a:t>Script block logging</a:t>
            </a:r>
          </a:p>
          <a:p>
            <a:pPr lvl="1"/>
            <a:r>
              <a:rPr lang="en-US" dirty="0"/>
              <a:t>Record commands, script blocks, functions, and scripts</a:t>
            </a:r>
          </a:p>
          <a:p>
            <a:r>
              <a:rPr lang="en-US" dirty="0"/>
              <a:t>Controlled by the values in </a:t>
            </a:r>
            <a:r>
              <a:rPr lang="en-US" dirty="0" err="1"/>
              <a:t>powershell.config.json</a:t>
            </a:r>
            <a:endParaRPr lang="en-US" dirty="0"/>
          </a:p>
          <a:p>
            <a:r>
              <a:rPr lang="x-none" dirty="0">
                <a:hlinkClick r:id="rId3"/>
              </a:rPr>
              <a:t>about Logging Non-Windows - PowerShell | Microsoft Learn</a:t>
            </a:r>
            <a:endParaRPr lang="x-none" dirty="0"/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0189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2344-4C1A-CE63-1CE0-D1EA04E5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Default PowerShell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F635D-FEE3-E91D-AD15-FA1A4B21F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$PSHOME is /opt/</a:t>
            </a:r>
            <a:r>
              <a:rPr lang="en-US" dirty="0" err="1"/>
              <a:t>microsoft</a:t>
            </a:r>
            <a:r>
              <a:rPr lang="en-US" dirty="0"/>
              <a:t>/</a:t>
            </a:r>
            <a:r>
              <a:rPr lang="en-US" dirty="0" err="1"/>
              <a:t>powershell</a:t>
            </a:r>
            <a:r>
              <a:rPr lang="en-US" dirty="0"/>
              <a:t>/7/</a:t>
            </a:r>
          </a:p>
          <a:p>
            <a:r>
              <a:rPr lang="en-US" dirty="0"/>
              <a:t>The profile scripts are stored in the following locations:</a:t>
            </a:r>
          </a:p>
          <a:p>
            <a:pPr lvl="1"/>
            <a:r>
              <a:rPr lang="en-US" dirty="0" err="1"/>
              <a:t>AllUsersAllHosts</a:t>
            </a:r>
            <a:r>
              <a:rPr lang="en-US" dirty="0"/>
              <a:t> - $PSHOME/profile.ps1</a:t>
            </a:r>
          </a:p>
          <a:p>
            <a:pPr lvl="1"/>
            <a:r>
              <a:rPr lang="en-US" dirty="0" err="1"/>
              <a:t>AllUsersCurrentHost</a:t>
            </a:r>
            <a:r>
              <a:rPr lang="en-US" dirty="0"/>
              <a:t> - $PSHOME/Microsoft.PowerShell_profile.ps1</a:t>
            </a:r>
          </a:p>
          <a:p>
            <a:pPr lvl="1"/>
            <a:r>
              <a:rPr lang="en-US" dirty="0" err="1"/>
              <a:t>CurrentUserAllHosts</a:t>
            </a:r>
            <a:r>
              <a:rPr lang="en-US" dirty="0"/>
              <a:t> - ~/.config/</a:t>
            </a:r>
            <a:r>
              <a:rPr lang="en-US" dirty="0" err="1"/>
              <a:t>powershell</a:t>
            </a:r>
            <a:r>
              <a:rPr lang="en-US" dirty="0"/>
              <a:t>/profile.ps1</a:t>
            </a:r>
          </a:p>
          <a:p>
            <a:pPr lvl="1"/>
            <a:r>
              <a:rPr lang="en-US" dirty="0" err="1"/>
              <a:t>CurrentUserCurrentHost</a:t>
            </a:r>
            <a:r>
              <a:rPr lang="en-US" dirty="0"/>
              <a:t> - ~/.config/</a:t>
            </a:r>
            <a:r>
              <a:rPr lang="en-US" dirty="0" err="1"/>
              <a:t>powershell</a:t>
            </a:r>
            <a:r>
              <a:rPr lang="en-US" dirty="0"/>
              <a:t>/Microsoft.PowerShell_profile.ps1</a:t>
            </a:r>
          </a:p>
          <a:p>
            <a:r>
              <a:rPr lang="en-US" dirty="0"/>
              <a:t>Modules are stored in the following locations:</a:t>
            </a:r>
          </a:p>
          <a:p>
            <a:pPr lvl="1"/>
            <a:r>
              <a:rPr lang="en-US" dirty="0"/>
              <a:t>User modules - ~/.local/share/</a:t>
            </a:r>
            <a:r>
              <a:rPr lang="en-US" dirty="0" err="1"/>
              <a:t>powershell</a:t>
            </a:r>
            <a:r>
              <a:rPr lang="en-US" dirty="0"/>
              <a:t>/Modules</a:t>
            </a:r>
          </a:p>
          <a:p>
            <a:pPr lvl="1"/>
            <a:r>
              <a:rPr lang="en-US" dirty="0"/>
              <a:t>Shared modules - /</a:t>
            </a:r>
            <a:r>
              <a:rPr lang="en-US" dirty="0" err="1"/>
              <a:t>usr</a:t>
            </a:r>
            <a:r>
              <a:rPr lang="en-US" dirty="0"/>
              <a:t>/local/share/</a:t>
            </a:r>
            <a:r>
              <a:rPr lang="en-US" dirty="0" err="1"/>
              <a:t>powershell</a:t>
            </a:r>
            <a:r>
              <a:rPr lang="en-US" dirty="0"/>
              <a:t>/Modules</a:t>
            </a:r>
          </a:p>
          <a:p>
            <a:pPr lvl="1"/>
            <a:r>
              <a:rPr lang="en-US" dirty="0"/>
              <a:t>Default modules - $PSHOME/Modules</a:t>
            </a:r>
          </a:p>
          <a:p>
            <a:r>
              <a:rPr lang="en-US" dirty="0" err="1"/>
              <a:t>PSReadLine</a:t>
            </a:r>
            <a:r>
              <a:rPr lang="en-US" dirty="0"/>
              <a:t> history default location:</a:t>
            </a:r>
          </a:p>
          <a:p>
            <a:pPr lvl="1"/>
            <a:r>
              <a:rPr lang="en-US" dirty="0"/>
              <a:t>~/.local/share/</a:t>
            </a:r>
            <a:r>
              <a:rPr lang="en-US" dirty="0" err="1"/>
              <a:t>powershell</a:t>
            </a:r>
            <a:r>
              <a:rPr lang="en-US" dirty="0"/>
              <a:t>/</a:t>
            </a:r>
            <a:r>
              <a:rPr lang="en-US" dirty="0" err="1"/>
              <a:t>PSReadLine</a:t>
            </a:r>
            <a:r>
              <a:rPr lang="en-US" dirty="0"/>
              <a:t>/ConsoleHost_history.txt</a:t>
            </a:r>
          </a:p>
        </p:txBody>
      </p:sp>
    </p:spTree>
    <p:extLst>
      <p:ext uri="{BB962C8B-B14F-4D97-AF65-F5344CB8AC3E}">
        <p14:creationId xmlns:p14="http://schemas.microsoft.com/office/powerpoint/2010/main" val="18488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ne Does Not Simply Meme | ONE DOES NOT SIMPLY; SUDO IN POWERSHELL | image tagged in memes,one does not simply | made w/ Imgflip meme maker">
            <a:extLst>
              <a:ext uri="{FF2B5EF4-FFF2-40B4-BE49-F238E27FC236}">
                <a16:creationId xmlns:a16="http://schemas.microsoft.com/office/drawing/2014/main" id="{53A51FC6-472E-5D83-1E71-02A309CD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3037250"/>
            <a:ext cx="5640387" cy="330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DBB28B-7215-367B-2F30-C6B19910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07F75-B9FF-19B6-7F13-031381038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Sudo</a:t>
            </a:r>
            <a:endParaRPr lang="en-US" dirty="0"/>
          </a:p>
          <a:p>
            <a:pPr lvl="1"/>
            <a:r>
              <a:rPr lang="en-US" dirty="0"/>
              <a:t>This is “Super-User Do”, for all of you monsters that pronounce it wrong</a:t>
            </a:r>
          </a:p>
          <a:p>
            <a:pPr lvl="2"/>
            <a:r>
              <a:rPr lang="en-US" dirty="0"/>
              <a:t>Come at me, bro!</a:t>
            </a:r>
          </a:p>
          <a:p>
            <a:pPr lvl="1"/>
            <a:r>
              <a:rPr lang="en-US" dirty="0"/>
              <a:t>You can’t just </a:t>
            </a:r>
            <a:r>
              <a:rPr lang="en-US" dirty="0" err="1"/>
              <a:t>sudo</a:t>
            </a:r>
            <a:r>
              <a:rPr lang="en-US" dirty="0"/>
              <a:t> a PowerShell cmdlet</a:t>
            </a:r>
          </a:p>
          <a:p>
            <a:pPr lvl="1"/>
            <a:r>
              <a:rPr lang="en-US" dirty="0"/>
              <a:t>Running </a:t>
            </a:r>
            <a:r>
              <a:rPr lang="en-US" dirty="0" err="1"/>
              <a:t>sudo</a:t>
            </a:r>
            <a:r>
              <a:rPr lang="en-US" dirty="0"/>
              <a:t> runs the command in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SuperUser’s</a:t>
            </a:r>
            <a:r>
              <a:rPr lang="en-US" dirty="0"/>
              <a:t> shell, which isn’t</a:t>
            </a:r>
            <a:br>
              <a:rPr lang="en-US" dirty="0"/>
            </a:br>
            <a:r>
              <a:rPr lang="en-US" dirty="0"/>
              <a:t>PowerShell anymore</a:t>
            </a:r>
          </a:p>
          <a:p>
            <a:pPr lvl="1"/>
            <a:r>
              <a:rPr lang="en-US" dirty="0"/>
              <a:t>Here is a function to help:</a:t>
            </a:r>
          </a:p>
          <a:p>
            <a:pPr lvl="2"/>
            <a:r>
              <a:rPr lang="en-US" dirty="0"/>
              <a:t>Invoke-</a:t>
            </a:r>
            <a:r>
              <a:rPr lang="en-US" dirty="0" err="1"/>
              <a:t>PSudo</a:t>
            </a:r>
            <a:r>
              <a:rPr lang="en-US" dirty="0"/>
              <a:t> (</a:t>
            </a:r>
            <a:r>
              <a:rPr lang="en-US" dirty="0" err="1"/>
              <a:t>psudo</a:t>
            </a:r>
            <a:r>
              <a:rPr lang="en-US" dirty="0"/>
              <a:t>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0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1C3B-3860-3F2B-6FA7-4475A3F7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SSH, I’m still talking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643B-3783-4C5A-CD5C-5968975BA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Yes, you can setup SSH from PowerShell to Linux servers</a:t>
            </a:r>
          </a:p>
          <a:p>
            <a:r>
              <a:rPr lang="en-US" dirty="0"/>
              <a:t>No, it isn’t simply the SSH that is already on your Linux servers</a:t>
            </a:r>
          </a:p>
          <a:p>
            <a:pPr lvl="1"/>
            <a:r>
              <a:rPr lang="en-US" dirty="0"/>
              <a:t>You have to add a PowerShell subsystem entry</a:t>
            </a:r>
          </a:p>
          <a:p>
            <a:pPr lvl="1"/>
            <a:r>
              <a:rPr lang="en-US" dirty="0">
                <a:hlinkClick r:id="rId2"/>
              </a:rPr>
              <a:t>PowerShell Remoting Over SSH - PowerShell | Microsoft Learn</a:t>
            </a:r>
            <a:endParaRPr lang="en-US" dirty="0"/>
          </a:p>
          <a:p>
            <a:r>
              <a:rPr lang="en-US" dirty="0"/>
              <a:t>Back to having chats with the Linux and Security teams</a:t>
            </a:r>
          </a:p>
          <a:p>
            <a:pPr lvl="1"/>
            <a:r>
              <a:rPr lang="en-US" dirty="0"/>
              <a:t>Remember increasing the attack surface?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PSSession</a:t>
            </a:r>
            <a:r>
              <a:rPr lang="en-US" dirty="0"/>
              <a:t>, Enter-</a:t>
            </a:r>
            <a:r>
              <a:rPr lang="en-US" dirty="0" err="1"/>
              <a:t>PSSession</a:t>
            </a:r>
            <a:r>
              <a:rPr lang="en-US" dirty="0"/>
              <a:t>, Invoke-Command use SSH natively via the </a:t>
            </a:r>
            <a:r>
              <a:rPr lang="en-US" dirty="0" err="1"/>
              <a:t>HostName</a:t>
            </a:r>
            <a:r>
              <a:rPr lang="en-US" dirty="0"/>
              <a:t> parameter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No remote endpoint configuration or Just Enough Administration (JEA).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8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84BCA-9F01-D5EB-ED2B-E2A77564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broken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D2DF-8897-EF98-7332-974921F6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WMI</a:t>
            </a:r>
          </a:p>
          <a:p>
            <a:pPr lvl="1"/>
            <a:r>
              <a:rPr lang="en-US" dirty="0"/>
              <a:t>There are still many scripts that use WMI components</a:t>
            </a:r>
          </a:p>
          <a:p>
            <a:pPr lvl="1"/>
            <a:r>
              <a:rPr lang="en-US" dirty="0"/>
              <a:t>Some WMI commands don’t have equivalent CIM commands</a:t>
            </a:r>
          </a:p>
          <a:p>
            <a:pPr lvl="2"/>
            <a:r>
              <a:rPr lang="en-US" dirty="0"/>
              <a:t>Example: setting laptop brightness</a:t>
            </a:r>
          </a:p>
          <a:p>
            <a:r>
              <a:rPr lang="en-US" dirty="0"/>
              <a:t>DLL</a:t>
            </a:r>
          </a:p>
          <a:p>
            <a:pPr lvl="1"/>
            <a:r>
              <a:rPr lang="en-US" dirty="0"/>
              <a:t>Some modules ship with DLLs</a:t>
            </a:r>
          </a:p>
          <a:p>
            <a:pPr lvl="2"/>
            <a:r>
              <a:rPr lang="en-US" dirty="0"/>
              <a:t>But PowerShell on Linux has DLLs</a:t>
            </a:r>
          </a:p>
          <a:p>
            <a:pPr lvl="3"/>
            <a:r>
              <a:rPr lang="en-US" dirty="0" err="1"/>
              <a:t>Wut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It is unlikely these DLLs will be compatible with Linux unless specifically coded to be compatible</a:t>
            </a:r>
          </a:p>
        </p:txBody>
      </p:sp>
    </p:spTree>
    <p:extLst>
      <p:ext uri="{BB962C8B-B14F-4D97-AF65-F5344CB8AC3E}">
        <p14:creationId xmlns:p14="http://schemas.microsoft.com/office/powerpoint/2010/main" val="18959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7DE1-B409-2B40-116D-C75B19C7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commands work in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6348-3595-9F96-C653-3CD5ED3C6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native commands work</a:t>
            </a:r>
          </a:p>
          <a:p>
            <a:r>
              <a:rPr lang="en-US" dirty="0"/>
              <a:t>PowerShell command precedence</a:t>
            </a:r>
          </a:p>
          <a:p>
            <a:pPr lvl="1"/>
            <a:r>
              <a:rPr lang="en-US" dirty="0"/>
              <a:t>Alias (default aliases are different between Windows and Linux/macOS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Cmdlet</a:t>
            </a:r>
          </a:p>
          <a:p>
            <a:pPr lvl="1"/>
            <a:r>
              <a:rPr lang="en-US" dirty="0"/>
              <a:t>Executable</a:t>
            </a:r>
          </a:p>
          <a:p>
            <a:r>
              <a:rPr lang="en-US" dirty="0"/>
              <a:t>Know your command search order</a:t>
            </a:r>
          </a:p>
          <a:p>
            <a:pPr lvl="1"/>
            <a:r>
              <a:rPr lang="en-US" dirty="0"/>
              <a:t>In memory modules, cmdlets, functions, aliases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PSModuleAutoLoadingPreference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env:PATH</a:t>
            </a:r>
            <a:r>
              <a:rPr lang="en-US" dirty="0"/>
              <a:t> (why are Linux variables all caps and Windows are mixed?)</a:t>
            </a:r>
          </a:p>
        </p:txBody>
      </p:sp>
    </p:spTree>
    <p:extLst>
      <p:ext uri="{BB962C8B-B14F-4D97-AF65-F5344CB8AC3E}">
        <p14:creationId xmlns:p14="http://schemas.microsoft.com/office/powerpoint/2010/main" val="326845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AFCDA-DC12-B929-4267-D22FF82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Judd-</a:t>
            </a:r>
            <a:r>
              <a:rPr lang="en-US" dirty="0" err="1"/>
              <a:t>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57003-1192-4662-351E-AF1800AAA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PowerShell installed on Linux can help you</a:t>
            </a:r>
          </a:p>
          <a:p>
            <a:pPr lvl="1"/>
            <a:r>
              <a:rPr lang="en-US" dirty="0"/>
              <a:t>Especially with complex commands, using the pipeline, and parsing text</a:t>
            </a:r>
          </a:p>
          <a:p>
            <a:pPr lvl="1"/>
            <a:r>
              <a:rPr lang="en-US" dirty="0"/>
              <a:t>Remember the LOTL principle: you still need to know the Linux commands</a:t>
            </a:r>
          </a:p>
          <a:p>
            <a:r>
              <a:rPr lang="en-US" dirty="0"/>
              <a:t>Objects matter</a:t>
            </a:r>
          </a:p>
          <a:p>
            <a:r>
              <a:rPr lang="en-US" dirty="0"/>
              <a:t>Familiarity will speed your adoption</a:t>
            </a:r>
          </a:p>
          <a:p>
            <a:r>
              <a:rPr lang="en-US" dirty="0"/>
              <a:t>Being a both/and administrator is valuable</a:t>
            </a:r>
          </a:p>
          <a:p>
            <a:pPr lvl="1"/>
            <a:r>
              <a:rPr lang="en-US" dirty="0"/>
              <a:t>Don Jones gave a both/and talk at PowerShell Summit 2019</a:t>
            </a:r>
          </a:p>
          <a:p>
            <a:pPr lvl="1"/>
            <a:r>
              <a:rPr lang="en-US" dirty="0"/>
              <a:t>Remember how skills rhyme</a:t>
            </a:r>
          </a:p>
        </p:txBody>
      </p:sp>
    </p:spTree>
    <p:extLst>
      <p:ext uri="{BB962C8B-B14F-4D97-AF65-F5344CB8AC3E}">
        <p14:creationId xmlns:p14="http://schemas.microsoft.com/office/powerpoint/2010/main" val="22336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F6FF-0EAE-AFEB-5287-9D03D8C9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Goodbye Funk-shun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81B7-4AEC-C666-1C83-47DEAFAE6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Foreach ($win in $</a:t>
            </a:r>
            <a:r>
              <a:rPr lang="en-US" dirty="0" err="1"/>
              <a:t>yourStrife</a:t>
            </a:r>
            <a:r>
              <a:rPr lang="en-US" dirty="0"/>
              <a:t>) {</a:t>
            </a:r>
          </a:p>
          <a:p>
            <a:r>
              <a:rPr lang="en-US" dirty="0"/>
              <a:t>  if ($</a:t>
            </a:r>
            <a:r>
              <a:rPr lang="en-US" dirty="0" err="1"/>
              <a:t>youSharpen</a:t>
            </a:r>
            <a:r>
              <a:rPr lang="en-US" dirty="0"/>
              <a:t> -like $knife) {</a:t>
            </a:r>
          </a:p>
          <a:p>
            <a:r>
              <a:rPr lang="en-US" dirty="0"/>
              <a:t>    @’</a:t>
            </a:r>
          </a:p>
          <a:p>
            <a:r>
              <a:rPr lang="en-US" dirty="0"/>
              <a:t>This may be a gimmick</a:t>
            </a:r>
          </a:p>
          <a:p>
            <a:r>
              <a:rPr lang="en-US" dirty="0"/>
              <a:t>It’s also a limerick</a:t>
            </a:r>
          </a:p>
          <a:p>
            <a:r>
              <a:rPr lang="en-US" dirty="0"/>
              <a:t>So go forth and </a:t>
            </a:r>
            <a:r>
              <a:rPr lang="en-US" dirty="0">
                <a:hlinkClick r:id="rId2"/>
              </a:rPr>
              <a:t>ShortcutYour.Life</a:t>
            </a:r>
            <a:endParaRPr lang="en-US" dirty="0"/>
          </a:p>
          <a:p>
            <a:r>
              <a:rPr lang="en-US" dirty="0"/>
              <a:t>'@</a:t>
            </a:r>
          </a:p>
          <a:p>
            <a:r>
              <a:rPr lang="en-US" dirty="0"/>
              <a:t> 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30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3EC7-9B54-1E26-F422-C2C2D695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stay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DD2F-D4B7-95BD-24BF-C891E6BCA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xTwitter</a:t>
            </a:r>
            <a:r>
              <a:rPr lang="en-US" dirty="0"/>
              <a:t>: @stevenjudd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2"/>
              </a:rPr>
              <a:t>https://www.linkedin.com/in/stevenjudd/</a:t>
            </a:r>
            <a:endParaRPr lang="en-US" dirty="0"/>
          </a:p>
          <a:p>
            <a:r>
              <a:rPr lang="en-US" dirty="0"/>
              <a:t>Discord: @juddmissile (no more numbers!)</a:t>
            </a:r>
          </a:p>
          <a:p>
            <a:r>
              <a:rPr lang="en-US" dirty="0"/>
              <a:t>ICQ: 340799  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(I’m not actually on ICQ…)</a:t>
            </a:r>
          </a:p>
          <a:p>
            <a:r>
              <a:rPr lang="en-US" dirty="0">
                <a:hlinkClick r:id="rId3"/>
              </a:rPr>
              <a:t>https://blog.stevenjudd.com</a:t>
            </a:r>
            <a:r>
              <a:rPr lang="en-US" dirty="0"/>
              <a:t> </a:t>
            </a:r>
            <a:r>
              <a:rPr lang="en-US" sz="2400" dirty="0"/>
              <a:t>(still needs CSS help…)</a:t>
            </a:r>
          </a:p>
          <a:p>
            <a:r>
              <a:rPr lang="en-US" dirty="0">
                <a:hlinkClick r:id="rId4"/>
              </a:rPr>
              <a:t>https://github.com/stevenjudd</a:t>
            </a:r>
            <a:endParaRPr lang="en-US" dirty="0"/>
          </a:p>
          <a:p>
            <a:r>
              <a:rPr lang="en-US" dirty="0">
                <a:hlinkClick r:id="rId5"/>
              </a:rPr>
              <a:t>https://blog.stevenjudd.com/My-Content-List</a:t>
            </a:r>
            <a:endParaRPr lang="en-US" dirty="0"/>
          </a:p>
          <a:p>
            <a:r>
              <a:rPr lang="en-US" dirty="0">
                <a:hlinkClick r:id="rId6"/>
              </a:rPr>
              <a:t>https://shortcutyour.life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62C60DE-5344-B8BF-73F2-DE2158A6E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703" y="3662658"/>
            <a:ext cx="318192" cy="3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108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D9BA-6B1D-BDFB-CD32-561737A9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PowerShell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26DBD-A6AB-41F8-66A3-04C70F6EB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documentation</a:t>
            </a:r>
          </a:p>
          <a:p>
            <a:pPr lvl="1"/>
            <a:r>
              <a:rPr lang="x-none" dirty="0">
                <a:hlinkClick r:id="rId2"/>
              </a:rPr>
              <a:t>Install PowerShell on Linux - PowerShell | Microsoft Learn</a:t>
            </a:r>
            <a:endParaRPr lang="en-US" dirty="0"/>
          </a:p>
          <a:p>
            <a:r>
              <a:rPr lang="en-US" dirty="0"/>
              <a:t>Beware of subtle differences</a:t>
            </a:r>
          </a:p>
          <a:p>
            <a:pPr lvl="1"/>
            <a:r>
              <a:rPr lang="en-US" dirty="0"/>
              <a:t>Alpine support must have peaked earlier:</a:t>
            </a:r>
          </a:p>
          <a:p>
            <a:pPr lvl="1"/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A6A54-8C06-4235-9578-87A4BBFF3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097" y="3873029"/>
            <a:ext cx="8135485" cy="22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5514E-0242-9AAB-C74A-1BEA937B6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963" y="2939284"/>
            <a:ext cx="5623224" cy="93374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2BA64-29B2-0739-5A38-C14CF3D76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©️ Steven Judd 2024</a:t>
            </a:r>
          </a:p>
        </p:txBody>
      </p:sp>
    </p:spTree>
    <p:extLst>
      <p:ext uri="{BB962C8B-B14F-4D97-AF65-F5344CB8AC3E}">
        <p14:creationId xmlns:p14="http://schemas.microsoft.com/office/powerpoint/2010/main" val="389286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8677-522E-A5DA-52EA-7C6BB20F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talk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22C0-BB05-38D0-E617-FF487DF0D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for Windows users that need to use Linux</a:t>
            </a:r>
          </a:p>
          <a:p>
            <a:r>
              <a:rPr lang="en-US" dirty="0"/>
              <a:t>This is not a talk to convince Linux users to start using Windows</a:t>
            </a:r>
          </a:p>
          <a:p>
            <a:pPr lvl="1"/>
            <a:r>
              <a:rPr lang="en-US" dirty="0"/>
              <a:t>I bet you already do (we’ve heard your groans)</a:t>
            </a:r>
          </a:p>
          <a:p>
            <a:pPr lvl="1"/>
            <a:r>
              <a:rPr lang="en-US" dirty="0"/>
              <a:t>Unlike this person, I don’t mess with penguins</a:t>
            </a:r>
          </a:p>
          <a:p>
            <a:pPr lvl="1"/>
            <a:r>
              <a:rPr lang="en-US" dirty="0">
                <a:hlinkClick r:id="rId3"/>
              </a:rPr>
              <a:t>Stack Overflow Trends</a:t>
            </a:r>
            <a:endParaRPr lang="en-US" dirty="0"/>
          </a:p>
          <a:p>
            <a:r>
              <a:rPr lang="en-US" dirty="0"/>
              <a:t>I might convince at least one Linux user</a:t>
            </a:r>
            <a:br>
              <a:rPr lang="en-US" dirty="0"/>
            </a:br>
            <a:r>
              <a:rPr lang="en-US" dirty="0"/>
              <a:t>to start using PowerShell</a:t>
            </a:r>
          </a:p>
          <a:p>
            <a:pPr lvl="1"/>
            <a:r>
              <a:rPr lang="en-US" dirty="0"/>
              <a:t>It is a PowerShell and DevOps conference…</a:t>
            </a:r>
          </a:p>
        </p:txBody>
      </p:sp>
      <p:pic>
        <p:nvPicPr>
          <p:cNvPr id="1028" name="Picture 4" descr="Image result for penguin rejecting food windows gif">
            <a:extLst>
              <a:ext uri="{FF2B5EF4-FFF2-40B4-BE49-F238E27FC236}">
                <a16:creationId xmlns:a16="http://schemas.microsoft.com/office/drawing/2014/main" id="{50C0D92E-0CBC-77B9-CD9D-6D3F9235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5" y="3515869"/>
            <a:ext cx="3810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9463-6EC3-B17A-FFFC-55FE7F7F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Deploy/Control PowerShell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04CF-FF78-591E-E159-184D8A39A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powershell.config.json</a:t>
            </a:r>
            <a:endParaRPr lang="en-US" dirty="0"/>
          </a:p>
          <a:p>
            <a:pPr lvl="1"/>
            <a:r>
              <a:rPr lang="en-US" dirty="0"/>
              <a:t>NOTE: Did you know this file exists on Windows as well?</a:t>
            </a:r>
          </a:p>
          <a:p>
            <a:pPr lvl="1"/>
            <a:r>
              <a:rPr lang="en-US" dirty="0" err="1"/>
              <a:t>AllUsers</a:t>
            </a:r>
            <a:endParaRPr lang="en-US" dirty="0"/>
          </a:p>
          <a:p>
            <a:pPr lvl="2"/>
            <a:r>
              <a:rPr lang="en-US" dirty="0"/>
              <a:t>$PSHOME</a:t>
            </a:r>
          </a:p>
          <a:p>
            <a:pPr lvl="1"/>
            <a:r>
              <a:rPr lang="en-US" dirty="0" err="1"/>
              <a:t>CurrentUser</a:t>
            </a:r>
            <a:endParaRPr lang="en-US" dirty="0"/>
          </a:p>
          <a:p>
            <a:pPr lvl="2"/>
            <a:r>
              <a:rPr lang="en-US" dirty="0"/>
              <a:t>Split-Path $</a:t>
            </a:r>
            <a:r>
              <a:rPr lang="en-US" dirty="0" err="1"/>
              <a:t>PROFILE.CurrentUserCurrentHost</a:t>
            </a:r>
            <a:endParaRPr lang="en-US" dirty="0"/>
          </a:p>
          <a:p>
            <a:r>
              <a:rPr lang="en-US" dirty="0">
                <a:hlinkClick r:id="rId2"/>
              </a:rPr>
              <a:t>about PowerShell Config - PowerShell | Microsoft Learn</a:t>
            </a:r>
            <a:endParaRPr lang="en-US" dirty="0"/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Execution Policy</a:t>
            </a:r>
          </a:p>
          <a:p>
            <a:pPr lvl="1"/>
            <a:r>
              <a:rPr lang="en-US" dirty="0"/>
              <a:t>Module Paths</a:t>
            </a:r>
          </a:p>
          <a:p>
            <a:pPr lvl="1"/>
            <a:r>
              <a:rPr lang="en-US" dirty="0"/>
              <a:t>more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B2DC-D087-04F8-E66A-632403A8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©️ Steven Judd 2024</a:t>
            </a:r>
          </a:p>
        </p:txBody>
      </p:sp>
    </p:spTree>
    <p:extLst>
      <p:ext uri="{BB962C8B-B14F-4D97-AF65-F5344CB8AC3E}">
        <p14:creationId xmlns:p14="http://schemas.microsoft.com/office/powerpoint/2010/main" val="229434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06C1-0061-736A-4629-CAAFFFCC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Rabbit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2D372-5081-32BB-AA03-432EE097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Not the bourbon (sorry)</a:t>
            </a:r>
          </a:p>
          <a:p>
            <a:r>
              <a:rPr lang="en-US" dirty="0"/>
              <a:t>Installing PowerShell on </a:t>
            </a:r>
            <a:r>
              <a:rPr lang="en-US" dirty="0" err="1"/>
              <a:t>Unbuntu</a:t>
            </a:r>
            <a:r>
              <a:rPr lang="en-US" dirty="0"/>
              <a:t> 22.04 in WSL2:</a:t>
            </a:r>
          </a:p>
          <a:p>
            <a:pPr lvl="1"/>
            <a:r>
              <a:rPr lang="en-US" dirty="0" err="1"/>
              <a:t>pwsh</a:t>
            </a:r>
            <a:endParaRPr lang="en-US" dirty="0"/>
          </a:p>
          <a:p>
            <a:pPr lvl="1"/>
            <a:r>
              <a:rPr lang="en-US" dirty="0" err="1"/>
              <a:t>sudo</a:t>
            </a:r>
            <a:r>
              <a:rPr lang="en-US" dirty="0"/>
              <a:t> snap install </a:t>
            </a:r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 err="1"/>
              <a:t>sudo</a:t>
            </a:r>
            <a:r>
              <a:rPr lang="en-US" dirty="0"/>
              <a:t> snap install </a:t>
            </a:r>
            <a:r>
              <a:rPr lang="en-US" dirty="0" err="1"/>
              <a:t>powershell</a:t>
            </a:r>
            <a:r>
              <a:rPr lang="en-US" dirty="0"/>
              <a:t> --classic </a:t>
            </a:r>
          </a:p>
          <a:p>
            <a:pPr lvl="1"/>
            <a:r>
              <a:rPr lang="en-US" dirty="0" err="1"/>
              <a:t>pwsh</a:t>
            </a:r>
            <a:endParaRPr lang="en-US" dirty="0"/>
          </a:p>
          <a:p>
            <a:pPr lvl="1"/>
            <a:r>
              <a:rPr lang="en-US" dirty="0"/>
              <a:t>I am </a:t>
            </a:r>
            <a:r>
              <a:rPr lang="en-US" b="1" dirty="0"/>
              <a:t>fully aware</a:t>
            </a:r>
            <a:r>
              <a:rPr lang="en-US" dirty="0"/>
              <a:t> that I did </a:t>
            </a:r>
            <a:r>
              <a:rPr lang="en-US" b="1" dirty="0"/>
              <a:t>not</a:t>
            </a:r>
            <a:r>
              <a:rPr lang="en-US" dirty="0"/>
              <a:t> follow the instructions (sue me)</a:t>
            </a:r>
          </a:p>
          <a:p>
            <a:r>
              <a:rPr lang="en-US" dirty="0"/>
              <a:t>The big gotcha: </a:t>
            </a:r>
            <a:r>
              <a:rPr lang="en-US" dirty="0" err="1"/>
              <a:t>squashfs</a:t>
            </a:r>
            <a:endParaRPr lang="en-US" dirty="0"/>
          </a:p>
          <a:p>
            <a:pPr lvl="1"/>
            <a:r>
              <a:rPr lang="en-US" dirty="0"/>
              <a:t>Because snap packages are mounted as read-only </a:t>
            </a:r>
            <a:r>
              <a:rPr lang="en-US" dirty="0" err="1"/>
              <a:t>squashfs</a:t>
            </a:r>
            <a:r>
              <a:rPr lang="en-US" dirty="0"/>
              <a:t> filesystems, you cannot modify the contents</a:t>
            </a:r>
          </a:p>
          <a:p>
            <a:pPr lvl="1"/>
            <a:r>
              <a:rPr lang="en-US" dirty="0"/>
              <a:t>So much for creating </a:t>
            </a:r>
            <a:r>
              <a:rPr lang="en-US" dirty="0" err="1"/>
              <a:t>powershell.config.json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4AB80-D736-C16D-1156-9609F660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©️ Steven Judd 2024</a:t>
            </a:r>
          </a:p>
        </p:txBody>
      </p:sp>
    </p:spTree>
    <p:extLst>
      <p:ext uri="{BB962C8B-B14F-4D97-AF65-F5344CB8AC3E}">
        <p14:creationId xmlns:p14="http://schemas.microsoft.com/office/powerpoint/2010/main" val="135471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5A84-132D-44A0-7523-1B14E820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became a Linux Administrator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46022-83AE-A9D5-5E66-958A33702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0862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Gotta pay the bills</a:t>
            </a:r>
          </a:p>
          <a:p>
            <a:pPr lvl="1"/>
            <a:r>
              <a:rPr lang="en-US" dirty="0"/>
              <a:t>I was happy being a Windows/Azure Cloud/DevOps/Digital Security/Enterprise Messaging administrator</a:t>
            </a:r>
          </a:p>
          <a:p>
            <a:pPr lvl="1"/>
            <a:r>
              <a:rPr lang="en-US" dirty="0"/>
              <a:t>When those positions were eliminated, I needed a new position.</a:t>
            </a:r>
          </a:p>
          <a:p>
            <a:r>
              <a:rPr lang="en-US" dirty="0"/>
              <a:t>My skills rhymed</a:t>
            </a:r>
          </a:p>
          <a:p>
            <a:pPr lvl="1"/>
            <a:r>
              <a:rPr lang="en-US" dirty="0"/>
              <a:t>I asked my boss why they hired a traditionally Windows Administrator (me)</a:t>
            </a:r>
          </a:p>
          <a:p>
            <a:pPr lvl="1"/>
            <a:r>
              <a:rPr lang="en-US" dirty="0"/>
              <a:t>You don't have direct experience, but what you do have rhymes with what we have.</a:t>
            </a:r>
          </a:p>
          <a:p>
            <a:pPr lvl="1"/>
            <a:r>
              <a:rPr lang="en-US" dirty="0"/>
              <a:t>If you can solve problems on Windows, you can solve problems on Linux</a:t>
            </a:r>
          </a:p>
          <a:p>
            <a:pPr lvl="1"/>
            <a:r>
              <a:rPr lang="en-US" dirty="0"/>
              <a:t>If you are comfortable automating using PowerShell, you can automate using Bash</a:t>
            </a:r>
          </a:p>
          <a:p>
            <a:r>
              <a:rPr lang="en-US" dirty="0"/>
              <a:t>I work at a SaaS company with zero Windows servers</a:t>
            </a:r>
          </a:p>
        </p:txBody>
      </p:sp>
    </p:spTree>
    <p:extLst>
      <p:ext uri="{BB962C8B-B14F-4D97-AF65-F5344CB8AC3E}">
        <p14:creationId xmlns:p14="http://schemas.microsoft.com/office/powerpoint/2010/main" val="29745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EED-921C-4B82-DB1C-2A3E94D50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Inescapable Parts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A75C3-93BA-C27A-BA20-DC0610000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know these items, PowerShell will not help you…</a:t>
            </a:r>
          </a:p>
        </p:txBody>
      </p:sp>
    </p:spTree>
    <p:extLst>
      <p:ext uri="{BB962C8B-B14F-4D97-AF65-F5344CB8AC3E}">
        <p14:creationId xmlns:p14="http://schemas.microsoft.com/office/powerpoint/2010/main" val="210208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A01FB-A93E-EB3E-F594-B5A680AC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DFF3-DFD9-6A9A-D29C-81E4855F6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Linux is fundamentally a text based OS</a:t>
            </a:r>
          </a:p>
          <a:p>
            <a:r>
              <a:rPr lang="en-US" dirty="0"/>
              <a:t>If you cannot read or edit text files, you are in trouble</a:t>
            </a:r>
          </a:p>
          <a:p>
            <a:r>
              <a:rPr lang="en-US" dirty="0"/>
              <a:t>cat/more/less</a:t>
            </a:r>
          </a:p>
          <a:p>
            <a:pPr lvl="1"/>
            <a:r>
              <a:rPr lang="en-US" dirty="0"/>
              <a:t>Get-Content/Out-Host -Paging/$null</a:t>
            </a:r>
          </a:p>
          <a:p>
            <a:r>
              <a:rPr lang="en-US" dirty="0"/>
              <a:t>vi/vim/nano/emacs</a:t>
            </a:r>
          </a:p>
          <a:p>
            <a:pPr lvl="1"/>
            <a:r>
              <a:rPr lang="en-US" dirty="0"/>
              <a:t>I’m not going to fight you over a text editor</a:t>
            </a:r>
          </a:p>
          <a:p>
            <a:pPr lvl="2"/>
            <a:r>
              <a:rPr lang="en-US" dirty="0"/>
              <a:t>You have too much vim and vi-</a:t>
            </a:r>
            <a:r>
              <a:rPr lang="en-US" dirty="0" err="1"/>
              <a:t>gor</a:t>
            </a:r>
            <a:r>
              <a:rPr lang="en-US" dirty="0"/>
              <a:t> for me</a:t>
            </a:r>
          </a:p>
          <a:p>
            <a:pPr lvl="1"/>
            <a:r>
              <a:rPr lang="en-US" dirty="0"/>
              <a:t>You must know one that is available</a:t>
            </a:r>
          </a:p>
          <a:p>
            <a:pPr lvl="2"/>
            <a:r>
              <a:rPr lang="en-US" dirty="0"/>
              <a:t>LOTL is not just a principle for digital security</a:t>
            </a:r>
          </a:p>
        </p:txBody>
      </p:sp>
      <p:pic>
        <p:nvPicPr>
          <p:cNvPr id="4098" name="Picture 2" descr="5 Fun Facts About Hairless Cats - Cole &amp; Marmalade">
            <a:extLst>
              <a:ext uri="{FF2B5EF4-FFF2-40B4-BE49-F238E27FC236}">
                <a16:creationId xmlns:a16="http://schemas.microsoft.com/office/drawing/2014/main" id="{87A38CBB-B14C-497B-AB5C-3EEDAEF6F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6" y="3290276"/>
            <a:ext cx="4648200" cy="309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1630-02E3-EEAD-AE9A-5FF884BD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chmod</a:t>
            </a:r>
            <a:r>
              <a:rPr lang="en-US" dirty="0"/>
              <a:t> – Change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E1EEC-8946-DCCD-68DB-558AFFA2A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know how to read these:</a:t>
            </a:r>
          </a:p>
          <a:p>
            <a:pPr lvl="1"/>
            <a:r>
              <a:rPr lang="en-US" dirty="0" err="1"/>
              <a:t>drwxr</a:t>
            </a:r>
            <a:r>
              <a:rPr lang="en-US" dirty="0"/>
              <a:t>-</a:t>
            </a:r>
            <a:r>
              <a:rPr lang="en-US" dirty="0" err="1"/>
              <a:t>xr</a:t>
            </a:r>
            <a:r>
              <a:rPr lang="en-US" dirty="0"/>
              <a:t>-x</a:t>
            </a:r>
          </a:p>
          <a:p>
            <a:pPr lvl="1"/>
            <a:r>
              <a:rPr lang="en-US" dirty="0" err="1"/>
              <a:t>drwsr</a:t>
            </a:r>
            <a:r>
              <a:rPr lang="en-US" dirty="0"/>
              <a:t>-</a:t>
            </a:r>
            <a:r>
              <a:rPr lang="en-US" dirty="0" err="1"/>
              <a:t>sr</a:t>
            </a:r>
            <a:r>
              <a:rPr lang="en-US" dirty="0"/>
              <a:t>-x</a:t>
            </a:r>
          </a:p>
          <a:p>
            <a:pPr lvl="1"/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-r--r--</a:t>
            </a:r>
          </a:p>
          <a:p>
            <a:pPr lvl="1"/>
            <a:r>
              <a:rPr lang="en-US" dirty="0" err="1"/>
              <a:t>lrwx</a:t>
            </a:r>
            <a:r>
              <a:rPr lang="en-US" dirty="0"/>
              <a:t>-</a:t>
            </a:r>
            <a:r>
              <a:rPr lang="en-US" dirty="0" err="1"/>
              <a:t>rw</a:t>
            </a:r>
            <a:r>
              <a:rPr lang="en-US" dirty="0"/>
              <a:t>-r--</a:t>
            </a:r>
          </a:p>
          <a:p>
            <a:r>
              <a:rPr lang="en-US" dirty="0"/>
              <a:t>Don’t be this guy: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069EF0F-85A6-B72A-961F-C8176E29B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59" y="2907736"/>
            <a:ext cx="7492365" cy="340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01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AAA1E3-A437-8B79-3344-6E1626AC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70" y="2793304"/>
            <a:ext cx="3981930" cy="4064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EAA419-793B-5AA9-448E-6EBD0CE6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chown</a:t>
            </a:r>
            <a:r>
              <a:rPr lang="en-US" dirty="0"/>
              <a:t> – Change Owner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E76E-C0E7-0FB8-9081-2C3762AB4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15372" cy="4023360"/>
          </a:xfrm>
        </p:spPr>
        <p:txBody>
          <a:bodyPr/>
          <a:lstStyle/>
          <a:p>
            <a:r>
              <a:rPr lang="en-US" dirty="0"/>
              <a:t>Be careful because you are one backwards “r” from clowning yourself</a:t>
            </a:r>
          </a:p>
          <a:p>
            <a:pPr lvl="1"/>
            <a:r>
              <a:rPr lang="en-US" dirty="0" err="1"/>
              <a:t>chown</a:t>
            </a:r>
            <a:endParaRPr lang="en-US" dirty="0"/>
          </a:p>
          <a:p>
            <a:r>
              <a:rPr lang="en-US" dirty="0"/>
              <a:t>This is one of the hardest concepts for Windows admins to get used to in POSIX style filesystems</a:t>
            </a:r>
          </a:p>
          <a:p>
            <a:pPr lvl="1"/>
            <a:r>
              <a:rPr lang="en-US" dirty="0"/>
              <a:t>Next to caps sensitivity, which is an abomination</a:t>
            </a:r>
          </a:p>
          <a:p>
            <a:pPr lvl="2"/>
            <a:r>
              <a:rPr lang="en-US" dirty="0"/>
              <a:t>Come at me, bro!</a:t>
            </a:r>
          </a:p>
          <a:p>
            <a:pPr lvl="1"/>
            <a:r>
              <a:rPr lang="en-US" dirty="0"/>
              <a:t>POSIX has </a:t>
            </a:r>
            <a:r>
              <a:rPr lang="en-US" dirty="0" err="1"/>
              <a:t>Owner:Group:Everyone</a:t>
            </a:r>
            <a:r>
              <a:rPr lang="en-US" dirty="0"/>
              <a:t> permissions</a:t>
            </a:r>
          </a:p>
          <a:p>
            <a:pPr lvl="1"/>
            <a:r>
              <a:rPr lang="en-US" dirty="0"/>
              <a:t>NTFS has a many-to-one relationship to permissions</a:t>
            </a:r>
          </a:p>
        </p:txBody>
      </p:sp>
    </p:spTree>
    <p:extLst>
      <p:ext uri="{BB962C8B-B14F-4D97-AF65-F5344CB8AC3E}">
        <p14:creationId xmlns:p14="http://schemas.microsoft.com/office/powerpoint/2010/main" val="358874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7D5D-BB81-495E-C325-EFAF60DB5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PowerShell </a:t>
            </a:r>
            <a:r>
              <a:rPr lang="en-US" b="1" dirty="0"/>
              <a:t>will</a:t>
            </a:r>
            <a:r>
              <a:rPr lang="en-US" dirty="0"/>
              <a:t>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D44FE-EF2A-CAFB-FC8C-4F37B6BAE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FB944D-E63F-9D37-AE05-D0E42337B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80828"/>
              </p:ext>
            </p:extLst>
          </p:nvPr>
        </p:nvGraphicFramePr>
        <p:xfrm>
          <a:off x="838200" y="1825626"/>
          <a:ext cx="10515600" cy="8702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7640">
                  <a:extLst>
                    <a:ext uri="{9D8B030D-6E8A-4147-A177-3AD203B41FA5}">
                      <a16:colId xmlns:a16="http://schemas.microsoft.com/office/drawing/2014/main" val="3070506262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711077065"/>
                    </a:ext>
                  </a:extLst>
                </a:gridCol>
                <a:gridCol w="3916680">
                  <a:extLst>
                    <a:ext uri="{9D8B030D-6E8A-4147-A177-3AD203B41FA5}">
                      <a16:colId xmlns:a16="http://schemas.microsoft.com/office/drawing/2014/main" val="4273989622"/>
                    </a:ext>
                  </a:extLst>
                </a:gridCol>
              </a:tblGrid>
              <a:tr h="870267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PowerShell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01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75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22596</TotalTime>
  <Words>2022</Words>
  <Application>Microsoft Office PowerPoint</Application>
  <PresentationFormat>Widescreen</PresentationFormat>
  <Paragraphs>318</Paragraphs>
  <Slides>31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Play</vt:lpstr>
      <vt:lpstr>Space Grotesk</vt:lpstr>
      <vt:lpstr>Tw Cen MT</vt:lpstr>
      <vt:lpstr>Tw Cen MT Condensed</vt:lpstr>
      <vt:lpstr>Wingdings 3</vt:lpstr>
      <vt:lpstr>Integral</vt:lpstr>
      <vt:lpstr>PowerPoint Presentation</vt:lpstr>
      <vt:lpstr>Who Am I?</vt:lpstr>
      <vt:lpstr>Who is this talk for?</vt:lpstr>
      <vt:lpstr>How I became a Linux Administrator</vt:lpstr>
      <vt:lpstr>The Inescapable Parts </vt:lpstr>
      <vt:lpstr>Text</vt:lpstr>
      <vt:lpstr>chmod – Change Mode</vt:lpstr>
      <vt:lpstr>chown – Change Owner </vt:lpstr>
      <vt:lpstr>Where PowerShell will help</vt:lpstr>
      <vt:lpstr>Where PowerShell will help</vt:lpstr>
      <vt:lpstr>Where PowerShell will help</vt:lpstr>
      <vt:lpstr>Where PowerShell will help</vt:lpstr>
      <vt:lpstr>Where PowerShell will help</vt:lpstr>
      <vt:lpstr>Why bother?</vt:lpstr>
      <vt:lpstr>Objects</vt:lpstr>
      <vt:lpstr>Have a drink, you look parsed</vt:lpstr>
      <vt:lpstr>Seeing is believing</vt:lpstr>
      <vt:lpstr>The More You Know</vt:lpstr>
      <vt:lpstr>Getting started with PowerShell on Linux</vt:lpstr>
      <vt:lpstr>Logging</vt:lpstr>
      <vt:lpstr>Important Default PowerShell Paths</vt:lpstr>
      <vt:lpstr>Get-Differences</vt:lpstr>
      <vt:lpstr>SSH, I’m still talking</vt:lpstr>
      <vt:lpstr>Beware of broken Windows</vt:lpstr>
      <vt:lpstr>Linux commands work in PowerShell</vt:lpstr>
      <vt:lpstr>Summary Judd-ment</vt:lpstr>
      <vt:lpstr>A Goodbye Funk-shun</vt:lpstr>
      <vt:lpstr>Please stay in touch</vt:lpstr>
      <vt:lpstr>Installing PowerShell on Linux</vt:lpstr>
      <vt:lpstr>Deploy/Control PowerShell Configuration</vt:lpstr>
      <vt:lpstr>Rabbit Hole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PowerShell to be a Linux Administrator</dc:title>
  <dc:creator>Steven Judd</dc:creator>
  <cp:lastModifiedBy>Steven Judd</cp:lastModifiedBy>
  <cp:revision>2</cp:revision>
  <dcterms:created xsi:type="dcterms:W3CDTF">2024-03-04T04:48:34Z</dcterms:created>
  <dcterms:modified xsi:type="dcterms:W3CDTF">2024-10-17T17:13:59Z</dcterms:modified>
</cp:coreProperties>
</file>